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8" r:id="rId3"/>
    <p:sldId id="305" r:id="rId4"/>
    <p:sldId id="306" r:id="rId5"/>
    <p:sldId id="307" r:id="rId6"/>
    <p:sldId id="304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8126D-501A-1E47-B95E-A451B4D0DE69}" v="14" dt="2025-05-12T16:18:29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/>
    <p:restoredTop sz="94694"/>
  </p:normalViewPr>
  <p:slideViewPr>
    <p:cSldViewPr snapToGrid="0">
      <p:cViewPr varScale="1">
        <p:scale>
          <a:sx n="107" d="100"/>
          <a:sy n="107" d="100"/>
        </p:scale>
        <p:origin x="126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8B5A24-F6DE-C917-BF49-348016F39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4EB6947-4E5B-50F4-26D3-AE26E0E6A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65BE47-08AA-91D9-A3E6-905F378A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F6B5A2-AC80-D76F-D23D-219FAAE1D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3AE1F6-75E1-A3B6-D1EF-D30963E1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36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CD0F00-281B-AC4D-17A3-9CF6ED24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8BBDEF-EBEC-7DB6-AD82-47842E61A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BC4780-FFE4-E871-186A-728677C5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7DC45C-BAF2-687C-D168-3392AC67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2E1B0B-52A2-29B1-58DB-4E0CC1F0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09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91ED818-7476-36CA-2849-52E224EA9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68E0B9-A364-9005-1FA1-A0BA5A47F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0928FE-D564-5053-BA42-622451E9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57BF58-1821-85C4-9C36-8002F930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B380FF-CEEC-FA02-214B-71EB29CB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70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69444B-C8F4-65F2-4E0F-8D07D844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13C57D-E272-59AB-0E70-8698E6189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5AF5B-E8DD-3890-F98F-F084F644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574AF6-C9E5-FF99-EAC6-98E3454E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8CA8BC-666D-4D08-9D7F-05FF26D3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47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BD8CB1-1277-857C-5D4B-46FDF5DE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06E9AB-2AF1-064A-63AC-9B0224D3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5ACD17-3009-54CA-C30F-5FBEA958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834AD3-5B65-366E-798B-FCC40A79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14415F-58DD-ED37-42CF-9E39E659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83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94A5F4-B40C-D18F-A91F-F789F3383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5B08CA-B872-A4B5-0B02-1E526E8E1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81BD73-206B-E178-C394-0D4DE7898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125FA5-3463-C494-A593-0083DA6F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CFB1B5-70AE-55F5-6178-CC34A77D6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48EDE4-6A0A-B348-142B-BAF32448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50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AD628C-056E-B0A0-500A-BD74A40F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375201B-1716-4A69-1A88-175B4E361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ED61E11-FF04-2F20-4A75-B8922D2DB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3FBB6CB-7D42-2738-108E-D659291D5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7866C2A-624F-E02F-D194-23DE43386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B9F980E-EEE2-70DA-D6F6-585C829EE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CEDDEF6-25FB-70CB-CD20-7D42A97F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2DC9B24-D8CD-0365-D5E6-29443D3C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7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FBBDDD-524D-3B5B-3CC4-EBB12B22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F3D7CF-0413-E3E0-EA1A-FAEB0248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5FD0C4E-EE20-FBBF-91FB-BB107122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5F7471-180C-8901-F831-6BEDE594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32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7DC37B-4A1D-1015-16A7-4DA8ABDC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69B9829-CD1F-9A7F-A666-42105A56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1EEEAD-72DA-71B2-6B3D-5C4889AA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88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A6606D-3E50-0683-32F4-3577B72E2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8F41F3-A993-9755-B021-C1BA53DA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774BE1-508D-5432-9C65-F409616D5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330556-99F7-AB7B-2A3E-2FCA3EE9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02A310-3AA6-8630-6E25-7B21AD7F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1227C8-C6B9-9C8B-0305-47140E66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E4ECA6-6E83-6B3D-0F6A-CFD2335E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2B65C52-D1C5-3E17-7362-73357CD80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AF363C-15FE-C54D-280C-FA7E0BB9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8CD070-E0E1-C80D-545B-BC6CE028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1FBC32-42F9-E1A6-E5E7-524D4CDB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7E82F0-8878-BB90-008D-56B70CCC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5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F1A19E-93C8-6B60-1301-E1E5BAE4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CA6FA7-8E67-771F-53B1-1EC545B5C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6A0905-90F5-42CC-B868-8744E7FE3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E4EB2-0BD3-134E-9EB6-CD691441EF0A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E0BAF2-E0D5-AC33-E3A2-028DF69E7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F197A4-0ED9-20DC-4984-A568B1C3E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CFF5E4-2EEC-8544-BBE5-B1381BF9D4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5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9DB299-3BC7-0B54-A939-7ED44163F1C8}"/>
              </a:ext>
            </a:extLst>
          </p:cNvPr>
          <p:cNvSpPr txBox="1"/>
          <p:nvPr/>
        </p:nvSpPr>
        <p:spPr>
          <a:xfrm>
            <a:off x="4618673" y="3198168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新定型文の機能仕様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F07900-3D5D-92EF-1589-5868D3A0A3C9}"/>
              </a:ext>
            </a:extLst>
          </p:cNvPr>
          <p:cNvSpPr txBox="1"/>
          <p:nvPr/>
        </p:nvSpPr>
        <p:spPr>
          <a:xfrm>
            <a:off x="5559635" y="3600000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2025.06.8</a:t>
            </a:r>
            <a:endParaRPr kumimoji="1" lang="ja-JP" altLang="en-US" sz="120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71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E83BC-117F-3616-76EC-A71631FF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29C7F7F-B861-EE4E-D9E0-370D9E24E00A}"/>
              </a:ext>
            </a:extLst>
          </p:cNvPr>
          <p:cNvSpPr txBox="1"/>
          <p:nvPr/>
        </p:nvSpPr>
        <p:spPr>
          <a:xfrm>
            <a:off x="180000" y="180000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■</a:t>
            </a:r>
            <a:r>
              <a:rPr lang="en-US" altLang="ja-JP" sz="14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SNS</a:t>
            </a:r>
            <a:r>
              <a:rPr lang="ja-JP" altLang="en-US" sz="1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相談　画面仕様</a:t>
            </a:r>
            <a:endParaRPr lang="en-US" altLang="ja-JP" sz="14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25CACF3-A509-E149-66D5-17D37029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7C0800-54C6-E645-95AF-7F2EA4BD027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4078BA9D-F914-0179-CAEC-01573EFF4F5C}"/>
              </a:ext>
            </a:extLst>
          </p:cNvPr>
          <p:cNvSpPr txBox="1"/>
          <p:nvPr/>
        </p:nvSpPr>
        <p:spPr>
          <a:xfrm>
            <a:off x="540000" y="540000"/>
            <a:ext cx="1534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■基本仕様</a:t>
            </a:r>
            <a:r>
              <a:rPr kumimoji="1"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 </a:t>
            </a:r>
            <a:r>
              <a:rPr kumimoji="1" lang="en-US" altLang="ja-JP" sz="1200" dirty="0" err="1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ver</a:t>
            </a:r>
            <a:r>
              <a:rPr kumimoji="1"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 1.1</a:t>
            </a:r>
            <a:endParaRPr kumimoji="1" lang="ja-JP" altLang="en-US" sz="120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08CDD5D-AF8D-7DE6-84B4-5796142C7036}"/>
              </a:ext>
            </a:extLst>
          </p:cNvPr>
          <p:cNvSpPr txBox="1"/>
          <p:nvPr/>
        </p:nvSpPr>
        <p:spPr>
          <a:xfrm>
            <a:off x="539999" y="864000"/>
            <a:ext cx="85446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・従来の定型文とはフラグで切替。同時に表示はしない。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・定型文のカテゴリーの上限数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個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表示・非表示で　チャット画面の定型文タブ内に表示させない事が可能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・各カテゴリー内の定型文上限数</a:t>
            </a:r>
            <a:r>
              <a:rPr lang="ja-JP" altLang="en-US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50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個　</a:t>
            </a:r>
            <a:r>
              <a:rPr lang="ja-JP" altLang="en-US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50x10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カテゴリーで最大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500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個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2025.06.08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更新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・定型文のタイトル欄（表示）を追加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・タイトルまたは内容を選択するフラグを追加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・追加による変更は管理画面の一部（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P5)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、定型文タブの表示（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P6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）。従来の構成を出来るだけ変更しない仕様。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33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EC765-636C-E621-0FA4-6A926A885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10F0439-93BE-3D31-814A-EFAD654A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900000"/>
            <a:ext cx="7772400" cy="2590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072067F-39CB-1F77-F924-C391CF21461F}"/>
              </a:ext>
            </a:extLst>
          </p:cNvPr>
          <p:cNvSpPr txBox="1"/>
          <p:nvPr/>
        </p:nvSpPr>
        <p:spPr>
          <a:xfrm>
            <a:off x="360000" y="540000"/>
            <a:ext cx="4825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・管理画面　拠点管理／応対・メッセージ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TOP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【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拠点管理者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】</a:t>
            </a:r>
            <a:endParaRPr lang="ja-JP" altLang="en-US" sz="120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62F0DBF-387E-FA23-7484-802BA7E405BF}"/>
              </a:ext>
            </a:extLst>
          </p:cNvPr>
          <p:cNvSpPr txBox="1"/>
          <p:nvPr/>
        </p:nvSpPr>
        <p:spPr>
          <a:xfrm>
            <a:off x="180000" y="180000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■</a:t>
            </a:r>
            <a:r>
              <a:rPr lang="en-US" altLang="ja-JP" sz="14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SNS</a:t>
            </a:r>
            <a:r>
              <a:rPr lang="ja-JP" altLang="en-US" sz="1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相談　画面仕様</a:t>
            </a:r>
            <a:endParaRPr lang="en-US" altLang="ja-JP" sz="14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2AB8C4E-F8E0-2645-6325-68AFEEF0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7C0800-54C6-E645-95AF-7F2EA4BD027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E92C4179-04FC-8548-0804-9AE4F9A36B94}"/>
              </a:ext>
            </a:extLst>
          </p:cNvPr>
          <p:cNvSpPr txBox="1"/>
          <p:nvPr/>
        </p:nvSpPr>
        <p:spPr>
          <a:xfrm>
            <a:off x="360000" y="360882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■機能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351BE6-9B20-EF7D-4D3A-0399BD2186D0}"/>
              </a:ext>
            </a:extLst>
          </p:cNvPr>
          <p:cNvSpPr txBox="1"/>
          <p:nvPr/>
        </p:nvSpPr>
        <p:spPr>
          <a:xfrm>
            <a:off x="360000" y="3932828"/>
            <a:ext cx="10293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この画面は従来の管理画面と同じ。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996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FECBF-9710-F075-CB53-E4C25D50C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86D2060-5A35-1481-D4FA-0A02C2710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359776" y="900000"/>
            <a:ext cx="5184934" cy="540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CE8754-EA0E-A7C1-71A8-646D318E0BE5}"/>
              </a:ext>
            </a:extLst>
          </p:cNvPr>
          <p:cNvSpPr txBox="1"/>
          <p:nvPr/>
        </p:nvSpPr>
        <p:spPr>
          <a:xfrm>
            <a:off x="360000" y="540000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・管理画面　メッセージ管理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【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拠点管理者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】</a:t>
            </a:r>
            <a:endParaRPr lang="ja-JP" altLang="en-US" sz="120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07C30879-3503-8571-F728-10B16CAEC634}"/>
              </a:ext>
            </a:extLst>
          </p:cNvPr>
          <p:cNvSpPr txBox="1"/>
          <p:nvPr/>
        </p:nvSpPr>
        <p:spPr>
          <a:xfrm>
            <a:off x="180000" y="180000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■</a:t>
            </a:r>
            <a:r>
              <a:rPr lang="en-US" altLang="ja-JP" sz="14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SNS</a:t>
            </a:r>
            <a:r>
              <a:rPr lang="ja-JP" altLang="en-US" sz="1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相談　画面仕様</a:t>
            </a:r>
            <a:endParaRPr lang="en-US" altLang="ja-JP" sz="14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39F9151-4D7B-C810-863B-A852C65D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7C0800-54C6-E645-95AF-7F2EA4BD027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BEB9D2-2325-8FCE-E076-FEF944FBC691}"/>
              </a:ext>
            </a:extLst>
          </p:cNvPr>
          <p:cNvSpPr txBox="1"/>
          <p:nvPr/>
        </p:nvSpPr>
        <p:spPr>
          <a:xfrm>
            <a:off x="2952243" y="1606515"/>
            <a:ext cx="351378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A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336DED-B08A-D7C9-96E3-9C8FEAFE31A4}"/>
              </a:ext>
            </a:extLst>
          </p:cNvPr>
          <p:cNvSpPr txBox="1"/>
          <p:nvPr/>
        </p:nvSpPr>
        <p:spPr>
          <a:xfrm>
            <a:off x="359776" y="2486922"/>
            <a:ext cx="360996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B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9311C7-3401-363A-5CA0-21295DDFD502}"/>
              </a:ext>
            </a:extLst>
          </p:cNvPr>
          <p:cNvSpPr txBox="1"/>
          <p:nvPr/>
        </p:nvSpPr>
        <p:spPr>
          <a:xfrm>
            <a:off x="5760000" y="540000"/>
            <a:ext cx="954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■機能名称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F9168C-9347-3D4D-FD54-164C3A5779AC}"/>
              </a:ext>
            </a:extLst>
          </p:cNvPr>
          <p:cNvSpPr txBox="1"/>
          <p:nvPr/>
        </p:nvSpPr>
        <p:spPr>
          <a:xfrm>
            <a:off x="5760000" y="864000"/>
            <a:ext cx="60722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A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：従来の定型文の編集位置メニュー。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フラグで切替。同時に表示はしない。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B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：新定型文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定型文のカテゴリー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個を表示。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表示項目（左から）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・定型文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1〜10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の行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・カテゴリー名テキストフィールド（編集可能）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・表示する／表示しない　ラジオボタン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・更新保存ボタン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・定型文編集・追加ボタン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●動作仕様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【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カテゴリー名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】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テキストフィールド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初期値　カテゴリー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※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以降カテゴリー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まで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【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表示する／表示しない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】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ラジオボタン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初期値　表示しない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	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※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可能ならカテゴリー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のみ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 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表示する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【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更新保存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】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ボタン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カテゴリー名テキストフィールド、表示する／表示しない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の変更を行った際に押すボタン。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</a:t>
            </a:r>
            <a:r>
              <a:rPr lang="ja-JP" altLang="en-US" sz="1200">
                <a:solidFill>
                  <a:srgbClr val="FF0000"/>
                </a:solidFill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行毎に処理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を行い、デフォルトはグレイアウト（押せない）。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変更が行われるとグリーンのボタンになる。押すと保存され、この画面に留まる。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保存失敗時　アラートダイアログで表示。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【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定型文編集・追加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】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ボタン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定型文の編集・追加ページへ遷移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62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B2A90-D984-419B-4DA9-CB0C5AA3C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65BB7B6-8556-4C15-E3FE-F5D9B671B0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11" y="899998"/>
            <a:ext cx="5039978" cy="419998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B22841-2F81-6D67-990B-09998CC668D7}"/>
              </a:ext>
            </a:extLst>
          </p:cNvPr>
          <p:cNvSpPr txBox="1"/>
          <p:nvPr/>
        </p:nvSpPr>
        <p:spPr>
          <a:xfrm>
            <a:off x="360000" y="540000"/>
            <a:ext cx="4854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・管理画面　メッセージ管理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【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拠点管理者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】 </a:t>
            </a:r>
            <a:r>
              <a:rPr lang="en-US" altLang="ja-JP" sz="1200" dirty="0">
                <a:solidFill>
                  <a:srgbClr val="FF0000"/>
                </a:solidFill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025.06.08 update</a:t>
            </a:r>
            <a:endParaRPr lang="ja-JP" altLang="en-US" sz="120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5D2F28CD-B184-4BBD-ED23-DA9E1671C9A7}"/>
              </a:ext>
            </a:extLst>
          </p:cNvPr>
          <p:cNvSpPr txBox="1"/>
          <p:nvPr/>
        </p:nvSpPr>
        <p:spPr>
          <a:xfrm>
            <a:off x="180000" y="180000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■</a:t>
            </a:r>
            <a:r>
              <a:rPr lang="en-US" altLang="ja-JP" sz="14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SNS</a:t>
            </a:r>
            <a:r>
              <a:rPr lang="ja-JP" altLang="en-US" sz="1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相談　画面仕様</a:t>
            </a:r>
            <a:endParaRPr lang="en-US" altLang="ja-JP" sz="14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ED01447-CDEA-1800-8596-1ED4CB20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7C0800-54C6-E645-95AF-7F2EA4BD027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CFB85E-A414-1AB3-7087-D8E85666F383}"/>
              </a:ext>
            </a:extLst>
          </p:cNvPr>
          <p:cNvSpPr txBox="1"/>
          <p:nvPr/>
        </p:nvSpPr>
        <p:spPr>
          <a:xfrm>
            <a:off x="188896" y="1051796"/>
            <a:ext cx="351378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A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DA70FE-C807-E698-B374-CDE3C52CCEEC}"/>
              </a:ext>
            </a:extLst>
          </p:cNvPr>
          <p:cNvSpPr txBox="1"/>
          <p:nvPr/>
        </p:nvSpPr>
        <p:spPr>
          <a:xfrm>
            <a:off x="2319204" y="1192476"/>
            <a:ext cx="360996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B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ECC377-A854-8948-03FD-7E8B6A8F161A}"/>
              </a:ext>
            </a:extLst>
          </p:cNvPr>
          <p:cNvSpPr txBox="1"/>
          <p:nvPr/>
        </p:nvSpPr>
        <p:spPr>
          <a:xfrm>
            <a:off x="5760000" y="540000"/>
            <a:ext cx="954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■機能名称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86B286-5996-5939-7734-304F10B93B1B}"/>
              </a:ext>
            </a:extLst>
          </p:cNvPr>
          <p:cNvSpPr txBox="1"/>
          <p:nvPr/>
        </p:nvSpPr>
        <p:spPr>
          <a:xfrm>
            <a:off x="5760000" y="864000"/>
            <a:ext cx="60722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追加・編集は従来と同じ。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A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：タイトル部分にカテゴリー番号（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から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）を入れて表示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どのカテゴリーを編集しているのか判別させる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例：</a:t>
            </a:r>
            <a:r>
              <a:rPr lang="ja-JP" altLang="en-US" sz="1200" b="0"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カテゴリー</a:t>
            </a:r>
            <a:r>
              <a:rPr lang="en-US" altLang="ja-JP" sz="1200" b="0" dirty="0"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</a:t>
            </a:r>
            <a:r>
              <a:rPr lang="ja-JP" altLang="en-US" sz="1200" b="0"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の定型文　追加・編集</a:t>
            </a: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B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：タイトル部分にカテゴリー番号（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から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）とカテゴリ名を入れて表示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設定されたカテゴリー番号と設定済みのカテゴリ名を表示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例：</a:t>
            </a:r>
            <a:r>
              <a:rPr lang="ja-JP" altLang="en-US" sz="1200" b="0"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カテゴリー</a:t>
            </a:r>
            <a:r>
              <a:rPr lang="en-US" altLang="ja-JP" sz="1200" b="0" dirty="0"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</a:t>
            </a:r>
            <a:r>
              <a:rPr lang="ja-JP" altLang="en-US" sz="1200" b="0"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「挨拶関連」の定型文編集</a:t>
            </a:r>
            <a:endParaRPr lang="en-US" altLang="ja-JP" sz="1200" b="0" dirty="0">
              <a:effectLst/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en-US" altLang="ja-JP" sz="1200" dirty="0">
                <a:solidFill>
                  <a:srgbClr val="FF0000"/>
                </a:solidFill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C</a:t>
            </a:r>
            <a:r>
              <a:rPr lang="ja-JP" altLang="en-US" sz="1200">
                <a:solidFill>
                  <a:srgbClr val="FF0000"/>
                </a:solidFill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：表示タイプ選択ボタン　</a:t>
            </a:r>
            <a:r>
              <a:rPr lang="en-US" altLang="ja-JP" sz="1200" dirty="0">
                <a:solidFill>
                  <a:srgbClr val="FF0000"/>
                </a:solidFill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2025.06.08 update</a:t>
            </a: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定型文の入力欄の内容が「タイトル」／「定型文（の内容）」の選択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 b="0"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en-US" altLang="ja-JP" sz="1200" b="0" dirty="0"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※</a:t>
            </a:r>
            <a:r>
              <a:rPr lang="ja-JP" altLang="en-US" sz="1200" b="0"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タイトルの場合はチャットボードでの表示、機能が少し違う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ja-JP" altLang="en-US" sz="1200" b="0">
              <a:effectLst/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D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：定型文追加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定型文の入力ボックスを増やす。上限各カテゴリー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50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個（無制限でも可）。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E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：更新ボタン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編集・追加した定型文を保存する。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戻るボタンは編集が行われていたら離脱注意のアラートを表示する。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「編集中です。保存されていませんが、ページを離れますか？」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D10C4F-A4AC-79EC-9524-46F871104527}"/>
              </a:ext>
            </a:extLst>
          </p:cNvPr>
          <p:cNvSpPr txBox="1"/>
          <p:nvPr/>
        </p:nvSpPr>
        <p:spPr>
          <a:xfrm>
            <a:off x="2131492" y="3898071"/>
            <a:ext cx="375424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D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A86BE9-2E34-7B0E-38AC-210B07B15DA8}"/>
              </a:ext>
            </a:extLst>
          </p:cNvPr>
          <p:cNvSpPr txBox="1"/>
          <p:nvPr/>
        </p:nvSpPr>
        <p:spPr>
          <a:xfrm>
            <a:off x="2689016" y="4699870"/>
            <a:ext cx="343363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E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80AEF4-C374-C917-6EFE-F01A06558662}"/>
              </a:ext>
            </a:extLst>
          </p:cNvPr>
          <p:cNvSpPr txBox="1"/>
          <p:nvPr/>
        </p:nvSpPr>
        <p:spPr>
          <a:xfrm>
            <a:off x="3859596" y="1192476"/>
            <a:ext cx="360996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C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25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418D3E3-2C7F-9445-9DA3-1E48E64947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" r="216"/>
          <a:stretch/>
        </p:blipFill>
        <p:spPr>
          <a:xfrm>
            <a:off x="360000" y="900000"/>
            <a:ext cx="3600000" cy="5400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497BB5-DE2A-574C-A663-8F5D4D8006AF}"/>
              </a:ext>
            </a:extLst>
          </p:cNvPr>
          <p:cNvSpPr txBox="1"/>
          <p:nvPr/>
        </p:nvSpPr>
        <p:spPr>
          <a:xfrm>
            <a:off x="360000" y="540000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・定型文タブ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【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定型文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】 </a:t>
            </a:r>
            <a:r>
              <a:rPr lang="en-US" altLang="ja-JP" sz="1200" dirty="0">
                <a:solidFill>
                  <a:srgbClr val="FF0000"/>
                </a:solidFill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025.06.08 update</a:t>
            </a:r>
            <a:endParaRPr lang="ja-JP" altLang="en-US" sz="120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FF87AB9-1857-584F-8FB8-63F08DA8D536}"/>
              </a:ext>
            </a:extLst>
          </p:cNvPr>
          <p:cNvSpPr txBox="1"/>
          <p:nvPr/>
        </p:nvSpPr>
        <p:spPr>
          <a:xfrm>
            <a:off x="180000" y="180000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■</a:t>
            </a:r>
            <a:r>
              <a:rPr lang="en-US" altLang="ja-JP" sz="14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SNS</a:t>
            </a:r>
            <a:r>
              <a:rPr lang="ja-JP" altLang="en-US" sz="14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相談　画面仕様</a:t>
            </a:r>
            <a:endParaRPr lang="en-US" altLang="ja-JP" sz="14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443AE38-223C-4A4F-A678-97D41E71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7C0800-54C6-E645-95AF-7F2EA4BD027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D79C31C-600B-F548-ACBD-C60BFA9AED1E}"/>
              </a:ext>
            </a:extLst>
          </p:cNvPr>
          <p:cNvSpPr txBox="1"/>
          <p:nvPr/>
        </p:nvSpPr>
        <p:spPr>
          <a:xfrm>
            <a:off x="851985" y="1117541"/>
            <a:ext cx="351378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A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1C8DDD9F-4F33-0A43-B005-06E42C5E5B02}"/>
              </a:ext>
            </a:extLst>
          </p:cNvPr>
          <p:cNvSpPr txBox="1"/>
          <p:nvPr/>
        </p:nvSpPr>
        <p:spPr>
          <a:xfrm>
            <a:off x="4320000" y="54000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■機能名称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6C8EB6-F907-744E-93B8-A6DA4DF9B0EF}"/>
              </a:ext>
            </a:extLst>
          </p:cNvPr>
          <p:cNvSpPr txBox="1"/>
          <p:nvPr/>
        </p:nvSpPr>
        <p:spPr>
          <a:xfrm>
            <a:off x="4320001" y="864000"/>
            <a:ext cx="751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従来の定型文とはフラグで切替。同時に表示はしない。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A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：カテゴリープルダウン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定型文のカテゴリー（最大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10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個）を切り替える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管理画面で非表示の場合、そのカテゴリーはプルダウンに表示しない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ja-JP" altLang="en-US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B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：リストエリア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登録済みの定型文のリストを表示。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各定型文の左側は</a:t>
            </a:r>
            <a:r>
              <a:rPr lang="ja-JP" altLang="en-US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ja-JP" altLang="en-US" sz="1200" b="0" i="0" u="none" strike="noStrike">
                <a:solidFill>
                  <a:srgbClr val="FF0000"/>
                </a:solidFill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カテゴリ</a:t>
            </a:r>
            <a:r>
              <a:rPr lang="en-US" altLang="ja-JP" sz="1200" b="0" i="0" u="none" strike="noStrike" dirty="0">
                <a:solidFill>
                  <a:srgbClr val="FF0000"/>
                </a:solidFill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ID - </a:t>
            </a:r>
            <a:r>
              <a:rPr lang="ja-JP" altLang="en-US" sz="1200" b="0" i="0" u="none" strike="noStrike">
                <a:solidFill>
                  <a:srgbClr val="FF0000"/>
                </a:solidFill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カテゴリ内の</a:t>
            </a:r>
            <a:r>
              <a:rPr lang="en-US" altLang="ja-JP" sz="1200" b="0" i="0" u="none" strike="noStrike" dirty="0">
                <a:solidFill>
                  <a:srgbClr val="FF0000"/>
                </a:solidFill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DB</a:t>
            </a:r>
            <a:r>
              <a:rPr lang="ja-JP" altLang="en-US" sz="1200" b="0" i="0" u="none" strike="noStrike">
                <a:solidFill>
                  <a:srgbClr val="FF0000"/>
                </a:solidFill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連番</a:t>
            </a:r>
            <a:r>
              <a:rPr lang="en-US" altLang="ja-JP" sz="1200" b="0" i="0" u="none" strike="noStrike" dirty="0">
                <a:solidFill>
                  <a:srgbClr val="FF0000"/>
                </a:solidFill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No</a:t>
            </a:r>
            <a:r>
              <a:rPr lang="ja-JP" altLang="en-US" sz="1200" b="0" i="0" u="none" strike="noStrike">
                <a:solidFill>
                  <a:srgbClr val="FF0000"/>
                </a:solidFill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ja-JP" altLang="en-US" sz="1200" b="0" i="0" u="none" strike="noStrike">
                <a:effectLst/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を表示。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例：カテゴリー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2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の場合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No.2-1</a:t>
            </a: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No.2-2</a:t>
            </a: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　・・・</a:t>
            </a: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　　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No.2-50</a:t>
            </a: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各リストをクリックでチャットのテキスト</a:t>
            </a:r>
            <a:r>
              <a:rPr lang="ja-JP" altLang="en-US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編集フォーム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に転記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C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：リストエリア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 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新機能　</a:t>
            </a:r>
            <a:r>
              <a:rPr lang="en-US" altLang="ja-JP" sz="1200" dirty="0">
                <a:solidFill>
                  <a:srgbClr val="FF0000"/>
                </a:solidFill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025.06.08 update</a:t>
            </a:r>
          </a:p>
          <a:p>
            <a:r>
              <a:rPr lang="ja-JP" altLang="en-US" sz="1200">
                <a:solidFill>
                  <a:srgbClr val="FF0000"/>
                </a:solidFill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管理画面で表示タイプが「タイトル」を選択されていた場合、以下の機能と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class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を使用する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・表示が青色のボックスになる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・タイトル欄はクリック出来ない（表示のみ）</a:t>
            </a:r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  <a:p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　・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class=“title-box”</a:t>
            </a:r>
            <a:r>
              <a:rPr lang="ja-JP" altLang="en-US" sz="120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を使用する（通常の定型文は</a:t>
            </a:r>
            <a:r>
              <a:rPr lang="en-US" altLang="ja-JP" sz="1200" dirty="0">
                <a:latin typeface="A-OTF UD Shin Go Pr6N L" panose="020B0300000000000000" pitchFamily="34" charset="-128"/>
                <a:ea typeface="A-OTF UD Shin Go Pr6N L" panose="020B0300000000000000" pitchFamily="34" charset="-128"/>
              </a:rPr>
              <a:t>class=“phrase-box”</a:t>
            </a:r>
          </a:p>
          <a:p>
            <a:endParaRPr lang="en-US" altLang="ja-JP" sz="1200" dirty="0">
              <a:latin typeface="A-OTF UD Shin Go Pr6N L" panose="020B0300000000000000" pitchFamily="34" charset="-128"/>
              <a:ea typeface="A-OTF UD Shin Go Pr6N L" panose="020B0300000000000000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F8AEEC-E788-D24B-A822-0416C992E80D}"/>
              </a:ext>
            </a:extLst>
          </p:cNvPr>
          <p:cNvSpPr txBox="1"/>
          <p:nvPr/>
        </p:nvSpPr>
        <p:spPr>
          <a:xfrm>
            <a:off x="359999" y="2276857"/>
            <a:ext cx="360996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B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A7737E-6DA5-2E56-3BD8-13B06DA8ADEA}"/>
              </a:ext>
            </a:extLst>
          </p:cNvPr>
          <p:cNvSpPr txBox="1"/>
          <p:nvPr/>
        </p:nvSpPr>
        <p:spPr>
          <a:xfrm>
            <a:off x="2899339" y="1517651"/>
            <a:ext cx="360996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C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044957-D0C8-3D03-7767-9A725B785899}"/>
              </a:ext>
            </a:extLst>
          </p:cNvPr>
          <p:cNvSpPr txBox="1"/>
          <p:nvPr/>
        </p:nvSpPr>
        <p:spPr>
          <a:xfrm>
            <a:off x="2899339" y="3908825"/>
            <a:ext cx="360996" cy="40011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  <a:latin typeface="A-OTF Midashi Go MB31 Pr6N MB31" panose="020B0600000000000000" pitchFamily="34" charset="-128"/>
                <a:ea typeface="A-OTF Midashi Go MB31 Pr6N MB31" panose="020B0600000000000000" pitchFamily="34" charset="-128"/>
              </a:rPr>
              <a:t>C</a:t>
            </a:r>
            <a:endParaRPr kumimoji="1" lang="ja-JP" altLang="en-US" sz="2000">
              <a:solidFill>
                <a:srgbClr val="FF0000"/>
              </a:solidFill>
              <a:latin typeface="A-OTF Midashi Go MB31 Pr6N MB31" panose="020B0600000000000000" pitchFamily="34" charset="-128"/>
              <a:ea typeface="A-OTF Midashi Go MB31 Pr6N MB31" panose="020B06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57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</TotalTime>
  <Words>820</Words>
  <Application>Microsoft Macintosh PowerPoint</Application>
  <PresentationFormat>ワイド画面</PresentationFormat>
  <Paragraphs>131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A-OTF Midashi Go MB31 Pr6N MB31</vt:lpstr>
      <vt:lpstr>A-OTF UD Shin Go Pr6N L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正志 今野</dc:creator>
  <cp:lastModifiedBy>正志 今野</cp:lastModifiedBy>
  <cp:revision>12</cp:revision>
  <dcterms:created xsi:type="dcterms:W3CDTF">2025-05-09T14:25:40Z</dcterms:created>
  <dcterms:modified xsi:type="dcterms:W3CDTF">2025-06-07T18:47:44Z</dcterms:modified>
</cp:coreProperties>
</file>